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ublic Sans Bold" charset="1" panose="00000000000000000000"/>
      <p:regular r:id="rId33"/>
    </p:embeddedFont>
    <p:embeddedFont>
      <p:font typeface="Public Sans" charset="1" panose="00000000000000000000"/>
      <p:regular r:id="rId34"/>
    </p:embeddedFont>
    <p:embeddedFont>
      <p:font typeface="Vollkorn" charset="1" panose="00000500000000000000"/>
      <p:regular r:id="rId35"/>
    </p:embeddedFont>
    <p:embeddedFont>
      <p:font typeface="Cabin Semi-Bold" charset="1" panose="00000700000000000000"/>
      <p:regular r:id="rId36"/>
    </p:embeddedFont>
    <p:embeddedFont>
      <p:font typeface="Muli" charset="1" panose="00000500000000000000"/>
      <p:regular r:id="rId37"/>
    </p:embeddedFont>
    <p:embeddedFont>
      <p:font typeface="Muli Bold" charset="1" panose="000008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1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2.png" Type="http://schemas.openxmlformats.org/officeDocument/2006/relationships/image"/><Relationship Id="rId32" Target="../embeddings/oleObject1.bin" Type="http://schemas.openxmlformats.org/officeDocument/2006/relationships/oleObject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3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4.png" Type="http://schemas.openxmlformats.org/officeDocument/2006/relationships/image"/><Relationship Id="rId32" Target="../embeddings/oleObject2.bin" Type="http://schemas.openxmlformats.org/officeDocument/2006/relationships/oleObject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5.png" Type="http://schemas.openxmlformats.org/officeDocument/2006/relationships/image"/><Relationship Id="rId32" Target="../media/image46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48.png" Type="http://schemas.openxmlformats.org/officeDocument/2006/relationships/image"/><Relationship Id="rId32" Target="../media/image49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50.png" Type="http://schemas.openxmlformats.org/officeDocument/2006/relationships/image"/><Relationship Id="rId32" Target="../media/image51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35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36.png" Type="http://schemas.openxmlformats.org/officeDocument/2006/relationships/image"/><Relationship Id="rId32" Target="../media/image37.png" Type="http://schemas.openxmlformats.org/officeDocument/2006/relationships/image"/><Relationship Id="rId33" Target="../media/image38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39.png" Type="http://schemas.openxmlformats.org/officeDocument/2006/relationships/image"/><Relationship Id="rId32" Target="../media/image40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54327" y="554647"/>
            <a:ext cx="16628798" cy="891823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236990" y="1240659"/>
            <a:ext cx="818019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BỘ GIÁO DỤC VÀ ĐÀO TẠO</a:t>
            </a:r>
          </a:p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TRƯỜNG ĐẠI HỌC NGUYỄN TẤT THÀNH</a:t>
            </a:r>
          </a:p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VIỆN ĐÀO TẠO QUỐC TẾ NTT (NIIE)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6782225" y="5061572"/>
            <a:ext cx="10581" cy="769532"/>
          </a:xfrm>
          <a:prstGeom prst="rect">
            <a:avLst/>
          </a:prstGeom>
          <a:solidFill>
            <a:srgbClr val="252629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6754113" y="5589677"/>
            <a:ext cx="1277073" cy="800257"/>
            <a:chOff x="0" y="0"/>
            <a:chExt cx="1702765" cy="106701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54327" y="1237515"/>
            <a:ext cx="1482663" cy="1482663"/>
          </a:xfrm>
          <a:custGeom>
            <a:avLst/>
            <a:gdLst/>
            <a:ahLst/>
            <a:cxnLst/>
            <a:rect r="r" b="b" t="t" l="l"/>
            <a:pathLst>
              <a:path h="1482663" w="1482663">
                <a:moveTo>
                  <a:pt x="0" y="0"/>
                </a:moveTo>
                <a:lnTo>
                  <a:pt x="1482663" y="0"/>
                </a:lnTo>
                <a:lnTo>
                  <a:pt x="1482663" y="1482663"/>
                </a:lnTo>
                <a:lnTo>
                  <a:pt x="0" y="148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52808" y="1133475"/>
            <a:ext cx="6001306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Giảng viên hướng dẫn: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TS. Trần Sơn Hải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Nhóm</a:t>
            </a: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 thực hiện: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Qu</a:t>
            </a:r>
            <a:r>
              <a:rPr lang="en-US" sz="32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7604" y="6056481"/>
            <a:ext cx="13581823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-150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TÌM HIỂU VÀ PHÂN TÍCH CÔNG CỤ KIỂM THỬ CYPRESS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5659" y="4418102"/>
            <a:ext cx="1395340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spc="-110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ĐỒ ÁN MÔN HỌC KIỂM THỬ PHẦN MỀM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49547" y="1832203"/>
            <a:ext cx="4196631" cy="2191161"/>
          </a:xfrm>
          <a:custGeom>
            <a:avLst/>
            <a:gdLst/>
            <a:ahLst/>
            <a:cxnLst/>
            <a:rect r="r" b="b" t="t" l="l"/>
            <a:pathLst>
              <a:path h="2191161" w="4196631">
                <a:moveTo>
                  <a:pt x="0" y="0"/>
                </a:moveTo>
                <a:lnTo>
                  <a:pt x="4196630" y="0"/>
                </a:lnTo>
                <a:lnTo>
                  <a:pt x="4196630" y="2191161"/>
                </a:lnTo>
                <a:lnTo>
                  <a:pt x="0" y="219116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4513902"/>
            <a:ext cx="15113558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2.2.1 Giới thiệu về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Cypress: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Công cụ kiểm thử tự động mã nguồn mở, hiện đại, dành riêng cho ứng dụng web.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Giải quyết khó khăn của các framework truyền thống (như Selenium).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Hoạt động trực tiếp trong trình duyệt, tiếp cận DOM và sự kiện trình duyệt nhanh chóng, đồng bộ.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Chạy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trên cùng vòng lặp sự kiện với ứng dụng web, kiểm thử mượt mà, dễ theo dõi.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Phù hợp kiểm thử đơn vị, tích hợp, E2E, đặc biệt là SPA (React, Vue, Angular).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047177"/>
            <a:ext cx="15113558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2.2.2 Giới thiệu về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End-to-End (E2E):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Kỹ thuật kiểm thử toàn bộ luồng hoạt động của ứng dụng từ đầu vào đến đầu ra cuối cùng.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Mục tiêu: Mô phỏng hành vi người dùng thực tế để kiểm tra toàn bộ hệ thống.</a:t>
            </a:r>
          </a:p>
          <a:p>
            <a:pPr algn="l">
              <a:lnSpc>
                <a:spcPts val="3749"/>
              </a:lnSpc>
            </a:pPr>
          </a:p>
          <a:p>
            <a:pPr algn="l" marL="0" indent="0" lvl="0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2.2.3 Kiểm thử end-to-end (E2E):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Điểm kiểm tra cuối cùng trước khi phát hành.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Lý do cần thiết: Xác thực toàn diện, trải nghiệm người dùng, phát hiện lỗi sớm, đảm bảo hiệu suất, kiểm tra bảo mật, độ tin cậy, tuân thủ yêu cầu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3651291"/>
            <a:ext cx="15279128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2.2.4 Kiến trúc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Cypress: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Chạy trong cùng quy trình với ứng dụng web (trong trình duyệt).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Thành phần chính:Test Runner (GUI), Cypress Node Server, Browser (Trình duyệt), Spec Files (Test files)</a:t>
            </a:r>
          </a:p>
          <a:p>
            <a:pPr algn="l">
              <a:lnSpc>
                <a:spcPts val="3749"/>
              </a:lnSpc>
            </a:pPr>
          </a:p>
          <a:p>
            <a:pPr algn="l" marL="0" indent="0" lvl="0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2.2.5 Mục đích dùng Cypress</a:t>
            </a: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(Các loại kiểm thử hỗ trợ):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  <p:graphicFrame>
        <p:nvGraphicFramePr>
          <p:cNvPr name="Object 26" id="26"/>
          <p:cNvGraphicFramePr/>
          <p:nvPr/>
        </p:nvGraphicFramePr>
        <p:xfrm>
          <a:off x="6504610" y="5303878"/>
          <a:ext cx="2514600" cy="3352800"/>
        </p:xfrm>
        <a:graphic>
          <a:graphicData uri="http://schemas.openxmlformats.org/presentationml/2006/ole">
            <p:oleObj imgW="3175000" imgH="4013200" r:id="rId32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9266" y="3718324"/>
            <a:ext cx="7806159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2.2.6 Những tính năng chính của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Cypress: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Kiểm thử End-to-End (E2E)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Tự động reload (Auto-reload)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Kiểm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thử component / UI riêng lẻ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Time-travel debugging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Kiểm soát mạng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(Network Control)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Đợi tự động (Automatic waiting)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Giao diện Test Runner trực quan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hụp ảnh màn hình, quay video khi test fail/chạy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Tích hợp CI/CD dễ dàng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Dễ mở rộng &amp; có hệ sinh thái plugin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12947" y="3580452"/>
            <a:ext cx="8265220" cy="557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2.2.7 Thực hành với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Cypress: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Công cụ kiểm thử tự động mã nguồn mở, hiện đại, mạnh mẽ cho k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iểm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thử web (E2E)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Tích hợp chặt chẽ với trình duyệt,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dễ viết, chạy, gỡ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lỗi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Tốc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độ và phản hồi nhanh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Tích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hợp DevTools mạnh mẽ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Kiến trúc đơn giản (dựa trên Node.js)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Hỗ trợ nhiều loại kiểm thử (E2E, tích hợp, đơn vị)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Tích hợp CI/CD dễ dàng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Hệ sinh thái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plugin phong phú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Khả năng ghi log và debug mạnh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Giao diện thân thiện (Test Runner GUI)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4217120"/>
            <a:ext cx="7738636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2.2.8 Điều hướng quy trình làm việc: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Luồng hoạt động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cơ bản: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 khởi động trình duyệt.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Tải ứng dụng + mã test vào cùng frame.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Các bài test chạy và truy cập trực tiếp vào DOM,...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Yêu cầu mạng có thể bị chặn/sửa đổi/giả lập.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quả hiển thị ở Test Runner.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12947" y="4217120"/>
            <a:ext cx="8145137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2.2.9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Một số câu lệnh cơ bản: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Kỹ thuật CSS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Selector: Dùng cú pháp CSS để xác định và truy cập phần tử.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Các CSS Selector phổ biến: Theo ID, class, thẻ HTML, thuộc tính, kết hợp, con/tổ tiên, pseudo-class.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547710" y="4761780"/>
            <a:ext cx="6362348" cy="1241849"/>
          </a:xfrm>
          <a:custGeom>
            <a:avLst/>
            <a:gdLst/>
            <a:ahLst/>
            <a:cxnLst/>
            <a:rect r="r" b="b" t="t" l="l"/>
            <a:pathLst>
              <a:path h="1241849" w="6362348">
                <a:moveTo>
                  <a:pt x="0" y="0"/>
                </a:moveTo>
                <a:lnTo>
                  <a:pt x="6362347" y="0"/>
                </a:lnTo>
                <a:lnTo>
                  <a:pt x="6362347" y="1241849"/>
                </a:lnTo>
                <a:lnTo>
                  <a:pt x="0" y="124184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00566" y="3770952"/>
            <a:ext cx="1146631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2.2.10 So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sánh các công cụ kiểm thử tự động:</a:t>
            </a:r>
          </a:p>
        </p:txBody>
      </p:sp>
      <p:graphicFrame>
        <p:nvGraphicFramePr>
          <p:cNvPr name="Object 24" id="24"/>
          <p:cNvGraphicFramePr/>
          <p:nvPr/>
        </p:nvGraphicFramePr>
        <p:xfrm>
          <a:off x="4489950" y="4693643"/>
          <a:ext cx="5029200" cy="3771900"/>
        </p:xfrm>
        <a:graphic>
          <a:graphicData uri="http://schemas.openxmlformats.org/presentationml/2006/ole">
            <p:oleObj imgW="6032500" imgH="4775200" r:id="rId32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2.2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Công cụ Cypress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3770952"/>
            <a:ext cx="15113558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2.3.1 API là gì?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API (Application Programming Interface): Giao diện lập trình ứng dụng.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Tập hợp định nghĩa, quy tắc,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công cụ cho phép các phần mềm giao tiếp và tương tác.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Đóng vai trò "cầu nối" giữa các phần mềm, gửi yêu cầu và nhận kết quả mà không cần biết logic bên trong.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Ví dụ: Ứng dụng đặt đồ ăn gọi API của hệ thống nhà hàng để lấy món, đặt hàng, theo dõi trạng thái.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Thành phần: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Endpoint: Địa chỉ cụ thể để thực hiện hành động.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Phương thức (GET, POST, PUT, DELETE).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Tha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 số và tiêu đề: Dữ liệu đầu vào và thông tin xác thực.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2.3 A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PI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3580452"/>
            <a:ext cx="15113558" cy="557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2.3.2 Các loại API phổ biến: REST API, SOAP API, GraphQL, WebSocket API, Open API / Swagger.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2.3.3 Đặc điểm của kiểm thử API: Không phụ thuộc giao diện người dùng, Tốc độ xử lý nhanh hơn, Tính chính xác cao, Tự động hóa tốt, phù hợp CI/CD, Phát hiện lỗi sớm, Thử nghiệm nhiều tình huống phức tạp dễ dàng.</a:t>
            </a:r>
          </a:p>
          <a:p>
            <a:pPr algn="l">
              <a:lnSpc>
                <a:spcPts val="3749"/>
              </a:lnSpc>
            </a:pPr>
          </a:p>
          <a:p>
            <a:pPr algn="l" marL="0" indent="0" lvl="0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2.3.4 Các phương pháp kiểm thử API: Functional Testing, Performance Testing, Security Testing, Compatibility Testing, Negative Testing, Regression Testing, 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2.3.5 Tầm quan trọng của kiểm thử API: Đảm bảo chất lượng lõi hệ thống, Tiết kiệm chi phí sửa lỗi sớm, Tăng tốc độ phát triển (frontend/mobile không lo dữ liệu sai), Hỗ trợ CI/CD (phát hiện lỗi tự động), Cải thiện trải nghiệm người dùng gián tiếp (API nhanh, chính xác).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2.3 A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PI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THỰC HÀNH VỚI CYPRESS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980627"/>
            <a:ext cx="1419422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Node.js phiê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n bản 12 trở lên.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Hệ điều hành: Windows, macOS, hoặc Linux.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Trình duyệt hỗ trợ: Chrome, Firefox, Edge, Electron.</a:t>
            </a:r>
          </a:p>
          <a:p>
            <a:pPr algn="l" marL="0" indent="0" lvl="0">
              <a:lnSpc>
                <a:spcPts val="374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3.1 Yêu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 cầu hệ thống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68272" y="5327811"/>
            <a:ext cx="7047153" cy="3752609"/>
          </a:xfrm>
          <a:custGeom>
            <a:avLst/>
            <a:gdLst/>
            <a:ahLst/>
            <a:cxnLst/>
            <a:rect r="r" b="b" t="t" l="l"/>
            <a:pathLst>
              <a:path h="3752609" w="7047153">
                <a:moveTo>
                  <a:pt x="0" y="0"/>
                </a:moveTo>
                <a:lnTo>
                  <a:pt x="7047153" y="0"/>
                </a:lnTo>
                <a:lnTo>
                  <a:pt x="7047153" y="3752609"/>
                </a:lnTo>
                <a:lnTo>
                  <a:pt x="0" y="375260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82241" y="5256053"/>
            <a:ext cx="7099857" cy="3762924"/>
          </a:xfrm>
          <a:custGeom>
            <a:avLst/>
            <a:gdLst/>
            <a:ahLst/>
            <a:cxnLst/>
            <a:rect r="r" b="b" t="t" l="l"/>
            <a:pathLst>
              <a:path h="3762924" w="7099857">
                <a:moveTo>
                  <a:pt x="0" y="0"/>
                </a:moveTo>
                <a:lnTo>
                  <a:pt x="7099857" y="0"/>
                </a:lnTo>
                <a:lnTo>
                  <a:pt x="7099857" y="3762924"/>
                </a:lnTo>
                <a:lnTo>
                  <a:pt x="0" y="376292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THỰC HÀNH VỚI CYPRESS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718324"/>
            <a:ext cx="1419422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Tải và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cài đặt Node.js từ trang chủ.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Cài đặt VS Code.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Tạo và thiết lập thư mục dự án Cypress (khởi tạo package.json).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3.2 Cài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 đặt môi trường cho Cypress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99106" y="7418773"/>
            <a:ext cx="4758906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EC1C23"/>
                </a:solidFill>
                <a:latin typeface="Muli Bold"/>
                <a:ea typeface="Muli Bold"/>
                <a:cs typeface="Muli Bold"/>
                <a:sym typeface="Muli Bold"/>
              </a:rPr>
              <a:t>Setup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1303" y="7442709"/>
            <a:ext cx="4758906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EC1C23"/>
                </a:solidFill>
                <a:latin typeface="Muli Bold"/>
                <a:ea typeface="Muli Bold"/>
                <a:cs typeface="Muli Bold"/>
                <a:sym typeface="Muli Bold"/>
              </a:rPr>
              <a:t>Cấu hình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9229886" y="-1265738"/>
            <a:ext cx="10994" cy="15422663"/>
          </a:xfrm>
          <a:prstGeom prst="rect">
            <a:avLst/>
          </a:prstGeom>
          <a:solidFill>
            <a:srgbClr val="A19C9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791825" y="6946390"/>
            <a:ext cx="394134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pc="37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</a:t>
            </a:r>
            <a:r>
              <a:rPr lang="en-US" b="true" sz="2500" spc="37" u="none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GÔ THỊ THÙY TRANG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86142" y="2271656"/>
            <a:ext cx="1031571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Nhóm chúng tôi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74815" y="6955915"/>
            <a:ext cx="4332989" cy="43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TRẦ</a:t>
            </a:r>
            <a:r>
              <a:rPr lang="en-US" b="true" sz="2499" spc="37" u="none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 NGUYỄN QUỐC ANH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5362" y="5434192"/>
            <a:ext cx="420244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pc="37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PHẠM NG</a:t>
            </a:r>
            <a:r>
              <a:rPr lang="en-US" b="true" sz="2500" spc="37" u="none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UYỄN PHÚC ÂN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1825" y="5443717"/>
            <a:ext cx="412411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NGUYỄ</a:t>
            </a:r>
            <a:r>
              <a:rPr lang="en-US" b="true" sz="2499" spc="37" u="none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 THỊ THANH TÂM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144000" y="4039796"/>
            <a:ext cx="9525" cy="4800600"/>
          </a:xfrm>
          <a:prstGeom prst="rect">
            <a:avLst/>
          </a:prstGeom>
          <a:solidFill>
            <a:srgbClr val="A19C95"/>
          </a:solid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78070" y="3580452"/>
            <a:ext cx="15551324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Dùng lệnh npm install cypress --save-dev để cài đặt Cypress vào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dự án.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Khởi động Cypress bằng lệnh npx cypress open.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Chọn loại kiểm thử (E2E Testing hoặc</a:t>
            </a: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Component Testing).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 sẽ tự động tạo các thư mục cấu hình</a:t>
            </a: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cần thiết.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Chọn trình duyệt để chạy kiểm thử.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Tạo file test mới (.cy.js).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Viết test script trong file này.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Chạy file kiểm thử và xem kết quả trực quan</a:t>
            </a: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trong Cypress Test Runner.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454715" y="4541864"/>
            <a:ext cx="8804585" cy="4666430"/>
          </a:xfrm>
          <a:custGeom>
            <a:avLst/>
            <a:gdLst/>
            <a:ahLst/>
            <a:cxnLst/>
            <a:rect r="r" b="b" t="t" l="l"/>
            <a:pathLst>
              <a:path h="4666430" w="8804585">
                <a:moveTo>
                  <a:pt x="0" y="0"/>
                </a:moveTo>
                <a:lnTo>
                  <a:pt x="8804585" y="0"/>
                </a:lnTo>
                <a:lnTo>
                  <a:pt x="8804585" y="4666430"/>
                </a:lnTo>
                <a:lnTo>
                  <a:pt x="0" y="466643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THỰC HÀNH VỚI CYPRESS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3.3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Cài đặt Cypress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03533" y="4011977"/>
            <a:ext cx="475890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KQ bài mẫu cypress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40657" y="5451128"/>
            <a:ext cx="7088993" cy="3757166"/>
          </a:xfrm>
          <a:custGeom>
            <a:avLst/>
            <a:gdLst/>
            <a:ahLst/>
            <a:cxnLst/>
            <a:rect r="r" b="b" t="t" l="l"/>
            <a:pathLst>
              <a:path h="3757166" w="7088993">
                <a:moveTo>
                  <a:pt x="0" y="0"/>
                </a:moveTo>
                <a:lnTo>
                  <a:pt x="7088993" y="0"/>
                </a:lnTo>
                <a:lnTo>
                  <a:pt x="7088993" y="3757166"/>
                </a:lnTo>
                <a:lnTo>
                  <a:pt x="0" y="375716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70514" y="5485608"/>
            <a:ext cx="6958880" cy="3688206"/>
          </a:xfrm>
          <a:custGeom>
            <a:avLst/>
            <a:gdLst/>
            <a:ahLst/>
            <a:cxnLst/>
            <a:rect r="r" b="b" t="t" l="l"/>
            <a:pathLst>
              <a:path h="3688206" w="6958880">
                <a:moveTo>
                  <a:pt x="0" y="0"/>
                </a:moveTo>
                <a:lnTo>
                  <a:pt x="6958880" y="0"/>
                </a:lnTo>
                <a:lnTo>
                  <a:pt x="6958880" y="3688206"/>
                </a:lnTo>
                <a:lnTo>
                  <a:pt x="0" y="3688206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THỰC HÀNH VỚI CYPRESS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100" y="3580452"/>
            <a:ext cx="1537322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Viết test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script: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Kiểm tra đăng nhập sai thông tin (hiển thị thông báo "Invalid login...").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Kiểm tra đăng nhập đúng thông tin (chuyển đến trang https://lcms.ntt.edu.vn/my/).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Chạy Cypress và mở Test Runner.</a:t>
            </a:r>
          </a:p>
          <a:p>
            <a:pPr algn="l" marL="0" indent="0" lvl="0">
              <a:lnSpc>
                <a:spcPts val="374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3.4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Thực hành với Cypress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18319" y="6604040"/>
            <a:ext cx="4758906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EC1C23"/>
                </a:solidFill>
                <a:latin typeface="Muli Bold"/>
                <a:ea typeface="Muli Bold"/>
                <a:cs typeface="Muli Bold"/>
                <a:sym typeface="Muli Bold"/>
              </a:rPr>
              <a:t>Viết test script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28390" y="7811183"/>
            <a:ext cx="4758906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3999">
                <a:solidFill>
                  <a:srgbClr val="EC1C23"/>
                </a:solidFill>
                <a:latin typeface="Muli Bold"/>
                <a:ea typeface="Muli Bold"/>
                <a:cs typeface="Muli Bold"/>
                <a:sym typeface="Muli Bold"/>
              </a:rPr>
              <a:t>Nơi chạy test script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81100" y="5355853"/>
            <a:ext cx="7268757" cy="3852441"/>
          </a:xfrm>
          <a:custGeom>
            <a:avLst/>
            <a:gdLst/>
            <a:ahLst/>
            <a:cxnLst/>
            <a:rect r="r" b="b" t="t" l="l"/>
            <a:pathLst>
              <a:path h="3852441" w="7268757">
                <a:moveTo>
                  <a:pt x="0" y="0"/>
                </a:moveTo>
                <a:lnTo>
                  <a:pt x="7268757" y="0"/>
                </a:lnTo>
                <a:lnTo>
                  <a:pt x="7268757" y="3852441"/>
                </a:lnTo>
                <a:lnTo>
                  <a:pt x="0" y="385244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963334" y="5355853"/>
            <a:ext cx="7268757" cy="3852441"/>
          </a:xfrm>
          <a:custGeom>
            <a:avLst/>
            <a:gdLst/>
            <a:ahLst/>
            <a:cxnLst/>
            <a:rect r="r" b="b" t="t" l="l"/>
            <a:pathLst>
              <a:path h="3852441" w="7268757">
                <a:moveTo>
                  <a:pt x="0" y="0"/>
                </a:moveTo>
                <a:lnTo>
                  <a:pt x="7268757" y="0"/>
                </a:lnTo>
                <a:lnTo>
                  <a:pt x="7268757" y="3852441"/>
                </a:lnTo>
                <a:lnTo>
                  <a:pt x="0" y="385244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THỰC HÀNH VỚI CYPRESS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5643" y="3566814"/>
            <a:ext cx="761462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3. Chọn và chạy test script đăng nhập sai:</a:t>
            </a:r>
          </a:p>
          <a:p>
            <a:pPr algn="l" marL="0" indent="0" lvl="0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hiển thị quá trình kiểm thử và giao diện thông báo lỗi đăng nhập.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3.4 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Thực hành với Cypress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3800" y="3566814"/>
            <a:ext cx="829237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4. Chọn và chạy test script đăng nhập đúng:</a:t>
            </a:r>
          </a:p>
          <a:p>
            <a:pPr algn="l" marL="0" indent="0" lvl="0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 hiển thị quá trình kiểm thử và giao diện sau khi đăng nhập thành công, chuyển đến trang chủ LCMS.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IV. KẾ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 LUẬN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047177"/>
            <a:ext cx="14194221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Miễn phí, mã nguồn mở: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Dễ tiếp cận cho mọi đối tượng.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Đơn giản, dễ cài đặt và viết test script: Cài đặt nhanh, cú pháp trực quan.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Document đầy đủ, chi tiết, có examples: Dễ học và làm quen.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Debug dễ dàng: Ghi lại thao tác, "time-travel" để xem trạng thái DOM.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Không cần wait thủ công: Tự động đợi phần tử xuất hiện.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Dễ kiể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 soát và kiểm tra mạng: Giả lập băng thông, lỗi server.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Hỗ trợ chụp ảnh lỗi và quay video: Hữu ích cho debug và báo cáo.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Cung cấp Dashboard service (tùy chọn): Xem tổng quan, báo cáo kết quả test.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4.1 Ưu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 điểm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IV. KẾ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 LUẬN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280539"/>
            <a:ext cx="14194221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Cộng đồng sử dụng chưa nhiều: Ít tài nguyên tham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khảo hơn so với Selenium/Playwright.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Không hỗ trợ test native mobile app: Chỉ hoạt động trên trình duyệt web.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Không hỗ trợ tương tác nhiều tab: Chạy trong một tab duy nhất.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Dashboard service bản free có hạn chế: Cần trả phí để sử dụng đầy đủ tính năng.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Chỉ hỗ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trợ Javascript/Typescript: Không phù hợp nếu dùng ngôn ngữ khác.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Hỗ trợ ít framework test (Mocha JS): Không hỗ trợ chính thức các framework khác.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Trình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duyệt hỗ trợ còn hạn chế: Không hỗ trợ Safari và trình duyệt mobile thật sự.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4.2 Nhược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 điểm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IV. KẾ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 LUẬN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047177"/>
            <a:ext cx="15113558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Tích hợp Cypress vào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quy trình CI/CD: Tự động chạy test, phát hiện lỗi sớm.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Sử dụng Cypress Cloud (Dashboard Service) hiệu quả hơn: Nâng cấp để tận dụng đầy đủ tính năng phân tích.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Mở rộng phạm vi test: Kiểm thử API, hiệu năng (cơ bản), mô phỏng mạng.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Xây dựng thư viện test case tái sử dụng: Tạo custom commands, quản lý dữ liệu test tập trung.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Kết hợp Cypress với công nghệ mới: AI, ML, công cụ báo cáo nâng cao (Allure, Mochawesome).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Mở rộng kỹ năng và công nghệ kiểm thử: Học thêm Appium (mobile), Playwright (đa trình duyệt), Postman/Newman (API).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4.3 Hướng phát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 triển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V.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TỔNG KẾT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513902"/>
            <a:ext cx="14194221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 là công cụ kiểm thử tự động hiện đại,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nhanh chóng, dễ sử dụng, mang lại trải nghiệm tốt trong kiểm thử giao diện và mô phỏng người dùng.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Quá trình thực hiện giúp nhóm củng cố lý thuyết và kỹ năng thực hành kiểm thử phần mềm.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Để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tối ưu hiệu quả Cypress cho dự án lớn, cần phát triển bài bản: tích hợp CI/CD, mở rộng loại kiểm thử, xây dựng hệ thống tái sử dụng và học hỏi công nghệ bổ trợ.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Đây là nền tảng quan trọng để đảm bảo chất lượng phần mềm cho các dự án tương lai.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583103" cy="10276786"/>
          </a:xfrm>
          <a:custGeom>
            <a:avLst/>
            <a:gdLst/>
            <a:ahLst/>
            <a:cxnLst/>
            <a:rect r="r" b="b" t="t" l="l"/>
            <a:pathLst>
              <a:path h="10276786" w="9583103">
                <a:moveTo>
                  <a:pt x="0" y="0"/>
                </a:moveTo>
                <a:lnTo>
                  <a:pt x="9583103" y="0"/>
                </a:lnTo>
                <a:lnTo>
                  <a:pt x="9583103" y="10276786"/>
                </a:lnTo>
                <a:lnTo>
                  <a:pt x="0" y="1027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2923486"/>
            <a:ext cx="9583103" cy="10276786"/>
          </a:xfrm>
          <a:custGeom>
            <a:avLst/>
            <a:gdLst/>
            <a:ahLst/>
            <a:cxnLst/>
            <a:rect r="r" b="b" t="t" l="l"/>
            <a:pathLst>
              <a:path h="10276786" w="9583103">
                <a:moveTo>
                  <a:pt x="0" y="0"/>
                </a:moveTo>
                <a:lnTo>
                  <a:pt x="9583103" y="0"/>
                </a:lnTo>
                <a:lnTo>
                  <a:pt x="9583103" y="10276786"/>
                </a:lnTo>
                <a:lnTo>
                  <a:pt x="0" y="1027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77420" y="3086100"/>
            <a:ext cx="5533159" cy="4114800"/>
          </a:xfrm>
          <a:custGeom>
            <a:avLst/>
            <a:gdLst/>
            <a:ahLst/>
            <a:cxnLst/>
            <a:rect r="r" b="b" t="t" l="l"/>
            <a:pathLst>
              <a:path h="4114800" w="5533159">
                <a:moveTo>
                  <a:pt x="0" y="0"/>
                </a:moveTo>
                <a:lnTo>
                  <a:pt x="5533160" y="0"/>
                </a:lnTo>
                <a:lnTo>
                  <a:pt x="55331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18484" y="3238500"/>
            <a:ext cx="5533159" cy="4114800"/>
          </a:xfrm>
          <a:custGeom>
            <a:avLst/>
            <a:gdLst/>
            <a:ahLst/>
            <a:cxnLst/>
            <a:rect r="r" b="b" t="t" l="l"/>
            <a:pathLst>
              <a:path h="4114800" w="5533159">
                <a:moveTo>
                  <a:pt x="0" y="0"/>
                </a:moveTo>
                <a:lnTo>
                  <a:pt x="5533159" y="0"/>
                </a:lnTo>
                <a:lnTo>
                  <a:pt x="55331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90650" y="4117975"/>
            <a:ext cx="7673230" cy="9267"/>
          </a:xfrm>
          <a:prstGeom prst="rect">
            <a:avLst/>
          </a:prstGeom>
          <a:solidFill>
            <a:srgbClr val="A19C9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090927" y="1852477"/>
            <a:ext cx="6197073" cy="8428665"/>
          </a:xfrm>
          <a:custGeom>
            <a:avLst/>
            <a:gdLst/>
            <a:ahLst/>
            <a:cxnLst/>
            <a:rect r="r" b="b" t="t" l="l"/>
            <a:pathLst>
              <a:path h="8428665" w="6197073">
                <a:moveTo>
                  <a:pt x="0" y="0"/>
                </a:moveTo>
                <a:lnTo>
                  <a:pt x="6197073" y="0"/>
                </a:lnTo>
                <a:lnTo>
                  <a:pt x="6197073" y="8428666"/>
                </a:lnTo>
                <a:lnTo>
                  <a:pt x="0" y="842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" t="-959" r="-492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10927" y="1852477"/>
            <a:ext cx="1277073" cy="800257"/>
            <a:chOff x="0" y="0"/>
            <a:chExt cx="1702765" cy="106701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90650" y="1714444"/>
            <a:ext cx="86296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u="none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Mục lục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0650" y="3291349"/>
            <a:ext cx="7673230" cy="444825"/>
            <a:chOff x="0" y="0"/>
            <a:chExt cx="10230974" cy="593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TỔNG QUAN</a:t>
              </a: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ĐỀ TÀI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390650" y="5335670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390650" y="4509044"/>
            <a:ext cx="7673230" cy="444825"/>
            <a:chOff x="0" y="0"/>
            <a:chExt cx="10230974" cy="5931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II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CƠ</a:t>
              </a: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SỞ LÝ THUYẾT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390650" y="6553365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390650" y="5726739"/>
            <a:ext cx="7673230" cy="444825"/>
            <a:chOff x="0" y="0"/>
            <a:chExt cx="10230974" cy="5931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PhầnIII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THỰ</a:t>
              </a: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 HÀNH VỚI CYPRESS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390650" y="8701402"/>
            <a:ext cx="7673230" cy="9267"/>
          </a:xfrm>
          <a:prstGeom prst="rect">
            <a:avLst/>
          </a:prstGeom>
          <a:solidFill>
            <a:srgbClr val="A19C95"/>
          </a:solidFill>
        </p:spPr>
      </p:sp>
      <p:sp>
        <p:nvSpPr>
          <p:cNvPr name="AutoShape 20" id="20"/>
          <p:cNvSpPr/>
          <p:nvPr/>
        </p:nvSpPr>
        <p:spPr>
          <a:xfrm rot="0">
            <a:off x="1390650" y="7771060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21" id="21"/>
          <p:cNvGrpSpPr/>
          <p:nvPr/>
        </p:nvGrpSpPr>
        <p:grpSpPr>
          <a:xfrm rot="0">
            <a:off x="1390650" y="6944433"/>
            <a:ext cx="7673230" cy="444825"/>
            <a:chOff x="0" y="0"/>
            <a:chExt cx="10230974" cy="5931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IV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KẾT</a:t>
              </a: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LUẬN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0650" y="8161327"/>
            <a:ext cx="7673230" cy="444825"/>
            <a:chOff x="0" y="0"/>
            <a:chExt cx="10230974" cy="59310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V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TỔ</a:t>
              </a: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NG KẾT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TỔNG QUAN ĐỀ TÀI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280539"/>
            <a:ext cx="14973544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Lập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trình web ngày càng quan trọng trong nhiều lĩnh vực.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Doanh nghiệp đầu tư mạnh vào nền tảng web, kéo theo yêu cầu cao về chất lượng phần mềm.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 thử phần mềm trở nên thiết yếu, đặc biệt là kiểm thử tự động với các công cụ như Cypress.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Cypress giúp kiểm thử giao diện nhanh chóng, chính xác, dễ tích hợp CI/CD, phát hiện lỗi sớm, tiết kiệm thời gian và nâng cao trải nghiệm người dùng.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Kiể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 thử tự động là yếu tố then chốt để phát triển ứng dụng web chất lượng cao trong bối cảnh công nghệ liên tục đổi mới.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1.1 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ình hình chung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I. 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TỔNG QUAN ĐỀ TÀI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39295" y="4747264"/>
            <a:ext cx="13570763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Mục đích: Phân tích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lý thuyết và kỹ thuật kiểm thử phần mềm.</a:t>
            </a: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Nội dung: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Tổng quan về API.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Nghiên cứu tính năng nổi bật của Cypress.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Trình bày quy trình ứng dụng Cypress để kiểm thử trang web nhà trường.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1.2 Mục đíc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h và nội dung kiểm thử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5836" y="4980627"/>
            <a:ext cx="1511355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Là quá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trình đánh giá hệ thống hoặc thành phần phần mềm.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Mục tiêu: Tìm lỗi hoặc xác minh hoạt động đúng theo yêu cầu.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Bước không thể thiếu trong phát triển phần mềm.</a:t>
            </a:r>
          </a:p>
          <a:p>
            <a:pPr algn="l"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Nhằm đảm bảo chất lượng, độ ổn định và độ tin cậy trước khi triển khai.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2.1 Kiểm 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hử phần mềm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73555" y="3011367"/>
            <a:ext cx="8732840" cy="5592551"/>
          </a:xfrm>
          <a:custGeom>
            <a:avLst/>
            <a:gdLst/>
            <a:ahLst/>
            <a:cxnLst/>
            <a:rect r="r" b="b" t="t" l="l"/>
            <a:pathLst>
              <a:path h="5592551" w="8732840">
                <a:moveTo>
                  <a:pt x="0" y="0"/>
                </a:moveTo>
                <a:lnTo>
                  <a:pt x="8732840" y="0"/>
                </a:lnTo>
                <a:lnTo>
                  <a:pt x="8732840" y="5592551"/>
                </a:lnTo>
                <a:lnTo>
                  <a:pt x="0" y="55925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-1659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9506" y="3983757"/>
            <a:ext cx="6438506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2.1.1 Mục tiêu: Phát hiện lỗi,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 đảm bảo chất lượng, xác nhận &amp; thẩm định, tăng cường tin cậy.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2.1.2 Các loại kiểm thử: Đơn vị, tích hợp, hệ thống, chấp nhận.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2.1.3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Phân loại theo mục tiêu: Chức năng, phi chức năng, hồi quy, thăm dò.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2.1 Kiểm 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hử phần mềm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3555" y="8584868"/>
            <a:ext cx="872140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Các loại kiểm thử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4548" y="4450127"/>
            <a:ext cx="5241052" cy="3923856"/>
          </a:xfrm>
          <a:custGeom>
            <a:avLst/>
            <a:gdLst/>
            <a:ahLst/>
            <a:cxnLst/>
            <a:rect r="r" b="b" t="t" l="l"/>
            <a:pathLst>
              <a:path h="3923856" w="5241052">
                <a:moveTo>
                  <a:pt x="0" y="0"/>
                </a:moveTo>
                <a:lnTo>
                  <a:pt x="5241052" y="0"/>
                </a:lnTo>
                <a:lnTo>
                  <a:pt x="5241052" y="3923857"/>
                </a:lnTo>
                <a:lnTo>
                  <a:pt x="0" y="3923857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398815" y="5648810"/>
            <a:ext cx="6161663" cy="2725173"/>
          </a:xfrm>
          <a:custGeom>
            <a:avLst/>
            <a:gdLst/>
            <a:ahLst/>
            <a:cxnLst/>
            <a:rect r="r" b="b" t="t" l="l"/>
            <a:pathLst>
              <a:path h="2725173" w="6161663">
                <a:moveTo>
                  <a:pt x="0" y="0"/>
                </a:moveTo>
                <a:lnTo>
                  <a:pt x="6161663" y="0"/>
                </a:lnTo>
                <a:lnTo>
                  <a:pt x="6161663" y="2725174"/>
                </a:lnTo>
                <a:lnTo>
                  <a:pt x="0" y="272517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718324"/>
            <a:ext cx="895189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2.1.4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Phân loại theo kỹ thuật: Hộp đen, hộp trắng, hộp xám.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2.1 Kiểm 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hử phần mềm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827012" y="2985502"/>
            <a:ext cx="6161663" cy="3112724"/>
          </a:xfrm>
          <a:custGeom>
            <a:avLst/>
            <a:gdLst/>
            <a:ahLst/>
            <a:cxnLst/>
            <a:rect r="r" b="b" t="t" l="l"/>
            <a:pathLst>
              <a:path h="3112724" w="6161663">
                <a:moveTo>
                  <a:pt x="0" y="0"/>
                </a:moveTo>
                <a:lnTo>
                  <a:pt x="6161663" y="0"/>
                </a:lnTo>
                <a:lnTo>
                  <a:pt x="6161663" y="3112724"/>
                </a:lnTo>
                <a:lnTo>
                  <a:pt x="0" y="3112724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827012" y="6164901"/>
            <a:ext cx="616795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Hộp đen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98815" y="8223646"/>
            <a:ext cx="616795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Hộp xám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4548" y="8497809"/>
            <a:ext cx="524105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Hộp trắng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00112"/>
            <a:ext cx="7129312" cy="8486775"/>
            <a:chOff x="0" y="0"/>
            <a:chExt cx="1877679" cy="223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7679" cy="2235200"/>
            </a:xfrm>
            <a:custGeom>
              <a:avLst/>
              <a:gdLst/>
              <a:ahLst/>
              <a:cxnLst/>
              <a:rect r="r" b="b" t="t" l="l"/>
              <a:pathLst>
                <a:path h="2235200" w="1877679">
                  <a:moveTo>
                    <a:pt x="0" y="0"/>
                  </a:moveTo>
                  <a:lnTo>
                    <a:pt x="1877679" y="0"/>
                  </a:lnTo>
                  <a:lnTo>
                    <a:pt x="1877679" y="2235200"/>
                  </a:lnTo>
                  <a:lnTo>
                    <a:pt x="0" y="22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77679" cy="226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1100" y="1078706"/>
            <a:ext cx="16065077" cy="8129588"/>
            <a:chOff x="0" y="0"/>
            <a:chExt cx="4231132" cy="2141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31132" cy="2141126"/>
            </a:xfrm>
            <a:custGeom>
              <a:avLst/>
              <a:gdLst/>
              <a:ahLst/>
              <a:cxnLst/>
              <a:rect r="r" b="b" t="t" l="l"/>
              <a:pathLst>
                <a:path h="2141126" w="4231132">
                  <a:moveTo>
                    <a:pt x="0" y="0"/>
                  </a:moveTo>
                  <a:lnTo>
                    <a:pt x="4231132" y="0"/>
                  </a:lnTo>
                  <a:lnTo>
                    <a:pt x="4231132" y="2141126"/>
                  </a:lnTo>
                  <a:lnTo>
                    <a:pt x="0" y="2141126"/>
                  </a:ln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231132" cy="2169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97634" y="1078706"/>
            <a:ext cx="5848544" cy="5516122"/>
          </a:xfrm>
          <a:custGeom>
            <a:avLst/>
            <a:gdLst/>
            <a:ahLst/>
            <a:cxnLst/>
            <a:rect r="r" b="b" t="t" l="l"/>
            <a:pathLst>
              <a:path h="5516122" w="5848544">
                <a:moveTo>
                  <a:pt x="0" y="0"/>
                </a:moveTo>
                <a:lnTo>
                  <a:pt x="5848543" y="0"/>
                </a:lnTo>
                <a:lnTo>
                  <a:pt x="5848543" y="5516122"/>
                </a:lnTo>
                <a:lnTo>
                  <a:pt x="0" y="551612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683728" y="4418412"/>
            <a:ext cx="5653322" cy="4785209"/>
          </a:xfrm>
          <a:custGeom>
            <a:avLst/>
            <a:gdLst/>
            <a:ahLst/>
            <a:cxnLst/>
            <a:rect r="r" b="b" t="t" l="l"/>
            <a:pathLst>
              <a:path h="4785209" w="5653322">
                <a:moveTo>
                  <a:pt x="0" y="0"/>
                </a:moveTo>
                <a:lnTo>
                  <a:pt x="5653322" y="0"/>
                </a:lnTo>
                <a:lnTo>
                  <a:pt x="5653322" y="4785209"/>
                </a:lnTo>
                <a:lnTo>
                  <a:pt x="0" y="4785209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836" y="1906467"/>
            <a:ext cx="148384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PHẦN II. CƠ</a:t>
            </a:r>
            <a:r>
              <a:rPr lang="en-US" b="true" sz="7199">
                <a:solidFill>
                  <a:srgbClr val="120544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SỞ LÝ THUYẾT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836" y="3653522"/>
            <a:ext cx="4664968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2.1.5 </a:t>
            </a: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Quy trình: Phân tích yêu cầu → Lập kế hoạch → Thiết kế test case → Thiết lập môi trường → Thực hiện → Báo cáo lỗi → Kiểm thử lại &amp; hồi quy.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u="none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2.1.6 Kỹ thuật thiết kế test case: Phân vùng tương đương, phân tích giá trị biên, bảng quyết định, biểu đồ chuyển trạng thái, phỏng đoán lỗi.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836" y="3123251"/>
            <a:ext cx="141942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2.1 Kiểm t</a:t>
            </a:r>
            <a:r>
              <a:rPr lang="en-US" b="true" sz="2999" u="none">
                <a:solidFill>
                  <a:srgbClr val="120544"/>
                </a:solidFill>
                <a:latin typeface="Muli Bold"/>
                <a:ea typeface="Muli Bold"/>
                <a:cs typeface="Muli Bold"/>
                <a:sym typeface="Muli Bold"/>
              </a:rPr>
              <a:t>hử phần mềm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39975" y="6586918"/>
            <a:ext cx="456353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Kỹ thuật TK test case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38728" y="3718324"/>
            <a:ext cx="475890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120544"/>
                </a:solidFill>
                <a:latin typeface="Muli"/>
                <a:ea typeface="Muli"/>
                <a:cs typeface="Muli"/>
                <a:sym typeface="Muli"/>
              </a:rPr>
              <a:t>Quy trình kiểm thử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DAGn6z6jVzU</dc:identifier>
  <dcterms:modified xsi:type="dcterms:W3CDTF">2011-08-01T06:04:30Z</dcterms:modified>
  <cp:revision>1</cp:revision>
  <dc:title>KTPM_Final</dc:title>
</cp:coreProperties>
</file>